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Canva Sans Bold Italics" panose="020B0604020202020204" charset="0"/>
      <p:regular r:id="rId34"/>
    </p:embeddedFont>
    <p:embeddedFont>
      <p:font typeface="Codec Pro Bold" panose="020B0604020202020204" charset="0"/>
      <p:regular r:id="rId35"/>
    </p:embeddedFont>
    <p:embeddedFont>
      <p:font typeface="Garet" panose="020B0604020202020204" charset="0"/>
      <p:regular r:id="rId36"/>
    </p:embeddedFont>
    <p:embeddedFont>
      <p:font typeface="Garet Bold" panose="020B0604020202020204" charset="0"/>
      <p:regular r:id="rId37"/>
    </p:embeddedFont>
    <p:embeddedFont>
      <p:font typeface="Montserrat Bold" panose="020B0604020202020204" charset="0"/>
      <p:regular r:id="rId38"/>
    </p:embeddedFont>
    <p:embeddedFont>
      <p:font typeface="Montserrat Bold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83440" y="2134802"/>
            <a:ext cx="1076749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Agriculture Plot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9979" y="5067300"/>
            <a:ext cx="914400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i="1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Done By:</a:t>
            </a:r>
          </a:p>
          <a:p>
            <a:pPr algn="l">
              <a:lnSpc>
                <a:spcPts val="5599"/>
              </a:lnSpc>
            </a:pPr>
            <a:r>
              <a:rPr lang="en-US" sz="3999" b="1" i="1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Sundar R - S20220010215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i="1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Kache Nivas - S20220010092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284" y="333157"/>
            <a:ext cx="767816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846" y="2015"/>
            <a:ext cx="18375052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5870" y="28711"/>
            <a:ext cx="981013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Data Acquisition &amp; Preparation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09" y="2012052"/>
            <a:ext cx="17894690" cy="80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Data Sources</a:t>
            </a: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Raster layers sourced from remote sensing platforms like SRTM via Google Earth Engine.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Preprocessing</a:t>
            </a: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Reprojected to common CRS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Clipped to study area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Standardized pixel resolution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Layers &amp; Purpose</a:t>
            </a: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NO₂ (Air Quality): Assess pollution impact on crops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Elevation: Terrain analysis, slope derivation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Slope: Water retention, machinery access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Temperature: Crop growth &amp; heat stress zones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b="1" i="1" dirty="0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1335" y="958645"/>
            <a:ext cx="8839200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How Raster Layers are Obtained?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5122" y="28711"/>
            <a:ext cx="874987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Yelahanka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716" y="952500"/>
            <a:ext cx="17368476" cy="937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1(Vector):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Identify areas suitable for establishing a new </a:t>
            </a:r>
            <a:r>
              <a:rPr lang="en-US" sz="3500" b="1" dirty="0" err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agro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-processing industry, ensuring they are close to key facilities but far from environmentally sensitive zones</a:t>
            </a:r>
          </a:p>
          <a:p>
            <a:pPr algn="l">
              <a:lnSpc>
                <a:spcPts val="4900"/>
              </a:lnSpc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Method: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Buffer Creation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2 km buffer around roads and agro-industries.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negative buffer (500 m) around water bodies, forests, and residential areas to exclude them.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Overlay Analysis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Intersect the positive buffers with the land layer to find potential areas.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Erase regions overlapping with negative buffers.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Selection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   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The resulting polygons indicate the most suitable locations for setting up new facilities.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4624" y="133486"/>
            <a:ext cx="5536937" cy="4197356"/>
          </a:xfrm>
          <a:custGeom>
            <a:avLst/>
            <a:gdLst/>
            <a:ahLst/>
            <a:cxnLst/>
            <a:rect l="l" t="t" r="r" b="b"/>
            <a:pathLst>
              <a:path w="5536937" h="4197356">
                <a:moveTo>
                  <a:pt x="0" y="0"/>
                </a:moveTo>
                <a:lnTo>
                  <a:pt x="5536937" y="0"/>
                </a:lnTo>
                <a:lnTo>
                  <a:pt x="5536937" y="4197355"/>
                </a:lnTo>
                <a:lnTo>
                  <a:pt x="0" y="419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24017" y="133486"/>
            <a:ext cx="5735283" cy="4347715"/>
          </a:xfrm>
          <a:custGeom>
            <a:avLst/>
            <a:gdLst/>
            <a:ahLst/>
            <a:cxnLst/>
            <a:rect l="l" t="t" r="r" b="b"/>
            <a:pathLst>
              <a:path w="5735283" h="4347715">
                <a:moveTo>
                  <a:pt x="0" y="0"/>
                </a:moveTo>
                <a:lnTo>
                  <a:pt x="5735283" y="0"/>
                </a:lnTo>
                <a:lnTo>
                  <a:pt x="5735283" y="4347714"/>
                </a:lnTo>
                <a:lnTo>
                  <a:pt x="0" y="4347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4624" y="5450280"/>
            <a:ext cx="5524687" cy="4188069"/>
          </a:xfrm>
          <a:custGeom>
            <a:avLst/>
            <a:gdLst/>
            <a:ahLst/>
            <a:cxnLst/>
            <a:rect l="l" t="t" r="r" b="b"/>
            <a:pathLst>
              <a:path w="5524687" h="4188069">
                <a:moveTo>
                  <a:pt x="0" y="0"/>
                </a:moveTo>
                <a:lnTo>
                  <a:pt x="5524687" y="0"/>
                </a:lnTo>
                <a:lnTo>
                  <a:pt x="5524687" y="4188070"/>
                </a:lnTo>
                <a:lnTo>
                  <a:pt x="0" y="4188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24017" y="5143500"/>
            <a:ext cx="5757434" cy="4364507"/>
          </a:xfrm>
          <a:custGeom>
            <a:avLst/>
            <a:gdLst/>
            <a:ahLst/>
            <a:cxnLst/>
            <a:rect l="l" t="t" r="r" b="b"/>
            <a:pathLst>
              <a:path w="5757434" h="4364507">
                <a:moveTo>
                  <a:pt x="0" y="0"/>
                </a:moveTo>
                <a:lnTo>
                  <a:pt x="5757434" y="0"/>
                </a:lnTo>
                <a:lnTo>
                  <a:pt x="5757434" y="4364507"/>
                </a:lnTo>
                <a:lnTo>
                  <a:pt x="0" y="4364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6334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30" y="4543216"/>
            <a:ext cx="739907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Intersection  of Buffered Roads and Agro-Industries with Land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17144" y="4614688"/>
            <a:ext cx="195145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Positive Buffer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4404" y="9762175"/>
            <a:ext cx="1582795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Forest Buffer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31828" y="9714231"/>
            <a:ext cx="1736771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Buffer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33486"/>
            <a:ext cx="5675910" cy="4302706"/>
          </a:xfrm>
          <a:custGeom>
            <a:avLst/>
            <a:gdLst/>
            <a:ahLst/>
            <a:cxnLst/>
            <a:rect l="l" t="t" r="r" b="b"/>
            <a:pathLst>
              <a:path w="5675910" h="4302706">
                <a:moveTo>
                  <a:pt x="0" y="0"/>
                </a:moveTo>
                <a:lnTo>
                  <a:pt x="5675910" y="0"/>
                </a:lnTo>
                <a:lnTo>
                  <a:pt x="5675910" y="4302706"/>
                </a:lnTo>
                <a:lnTo>
                  <a:pt x="0" y="430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01645" y="133486"/>
            <a:ext cx="5765764" cy="4370821"/>
          </a:xfrm>
          <a:custGeom>
            <a:avLst/>
            <a:gdLst/>
            <a:ahLst/>
            <a:cxnLst/>
            <a:rect l="l" t="t" r="r" b="b"/>
            <a:pathLst>
              <a:path w="5765764" h="4370821">
                <a:moveTo>
                  <a:pt x="0" y="0"/>
                </a:moveTo>
                <a:lnTo>
                  <a:pt x="5765764" y="0"/>
                </a:lnTo>
                <a:lnTo>
                  <a:pt x="5765764" y="4370821"/>
                </a:lnTo>
                <a:lnTo>
                  <a:pt x="0" y="437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32007" y="4742520"/>
            <a:ext cx="6169639" cy="4676984"/>
          </a:xfrm>
          <a:custGeom>
            <a:avLst/>
            <a:gdLst/>
            <a:ahLst/>
            <a:cxnLst/>
            <a:rect l="l" t="t" r="r" b="b"/>
            <a:pathLst>
              <a:path w="6169639" h="4676984">
                <a:moveTo>
                  <a:pt x="0" y="0"/>
                </a:moveTo>
                <a:lnTo>
                  <a:pt x="6169638" y="0"/>
                </a:lnTo>
                <a:lnTo>
                  <a:pt x="6169638" y="4676984"/>
                </a:lnTo>
                <a:lnTo>
                  <a:pt x="0" y="467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5636" y="4543216"/>
            <a:ext cx="212772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Buffer Residential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64013" y="4655564"/>
            <a:ext cx="1855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Negative Buffer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4494" y="9563101"/>
            <a:ext cx="84710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5596" y="28711"/>
            <a:ext cx="8530803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Yelahanka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735" y="816111"/>
            <a:ext cx="17368476" cy="927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2 (Vector):</a:t>
            </a:r>
          </a:p>
          <a:p>
            <a:pPr algn="l">
              <a:lnSpc>
                <a:spcPts val="4900"/>
              </a:lnSpc>
            </a:pP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Determine the fastest route from a market to an </a:t>
            </a:r>
            <a:r>
              <a:rPr lang="en-US" sz="3500" b="1" i="1" dirty="0" err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agro</a:t>
            </a:r>
            <a:r>
              <a:rPr lang="en-US" sz="35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-processing industry.</a:t>
            </a:r>
          </a:p>
          <a:p>
            <a:pPr algn="l">
              <a:lnSpc>
                <a:spcPts val="4900"/>
              </a:lnSpc>
            </a:pPr>
            <a:r>
              <a:rPr lang="en-US" sz="35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4900"/>
              </a:lnSpc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Preparation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Ensure the road network has a </a:t>
            </a:r>
            <a:r>
              <a:rPr lang="en-US" sz="3500" b="1" dirty="0" err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travel_time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field (in minutes), calculated using length and assigned speed.</a:t>
            </a:r>
          </a:p>
          <a:p>
            <a:pPr algn="l">
              <a:lnSpc>
                <a:spcPts val="4900"/>
              </a:lnSpc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Shortest Path Analysis</a:t>
            </a: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Use the Shortest Path (Point to Point) tool in QGIS: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Point: Market location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Point: Agro-Industry location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Field: </a:t>
            </a:r>
            <a:r>
              <a:rPr lang="en-US" sz="3500" b="1" dirty="0" err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travel_time</a:t>
            </a:r>
            <a:endParaRPr lang="en-US" sz="3500" b="1" dirty="0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900"/>
              </a:lnSpc>
            </a:pPr>
            <a:r>
              <a:rPr lang="en-US" sz="3500" b="1" u="sng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output line shows the fastest travel route along the road network, based on the travel time field.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3136" y="805682"/>
            <a:ext cx="6302941" cy="7775966"/>
          </a:xfrm>
          <a:custGeom>
            <a:avLst/>
            <a:gdLst/>
            <a:ahLst/>
            <a:cxnLst/>
            <a:rect l="l" t="t" r="r" b="b"/>
            <a:pathLst>
              <a:path w="6302941" h="7775966">
                <a:moveTo>
                  <a:pt x="0" y="0"/>
                </a:moveTo>
                <a:lnTo>
                  <a:pt x="6302941" y="0"/>
                </a:lnTo>
                <a:lnTo>
                  <a:pt x="6302941" y="7775965"/>
                </a:lnTo>
                <a:lnTo>
                  <a:pt x="0" y="777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2696" y="402379"/>
            <a:ext cx="5777925" cy="3952187"/>
          </a:xfrm>
          <a:custGeom>
            <a:avLst/>
            <a:gdLst/>
            <a:ahLst/>
            <a:cxnLst/>
            <a:rect l="l" t="t" r="r" b="b"/>
            <a:pathLst>
              <a:path w="5777925" h="3952187">
                <a:moveTo>
                  <a:pt x="0" y="0"/>
                </a:moveTo>
                <a:lnTo>
                  <a:pt x="5777925" y="0"/>
                </a:lnTo>
                <a:lnTo>
                  <a:pt x="5777925" y="3952187"/>
                </a:lnTo>
                <a:lnTo>
                  <a:pt x="0" y="3952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92933" y="5771866"/>
            <a:ext cx="6387688" cy="3235322"/>
          </a:xfrm>
          <a:custGeom>
            <a:avLst/>
            <a:gdLst/>
            <a:ahLst/>
            <a:cxnLst/>
            <a:rect l="l" t="t" r="r" b="b"/>
            <a:pathLst>
              <a:path w="6387688" h="3235322">
                <a:moveTo>
                  <a:pt x="0" y="0"/>
                </a:moveTo>
                <a:lnTo>
                  <a:pt x="6387688" y="0"/>
                </a:lnTo>
                <a:lnTo>
                  <a:pt x="6387688" y="3235322"/>
                </a:lnTo>
                <a:lnTo>
                  <a:pt x="0" y="3235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7035" y="8826531"/>
            <a:ext cx="185514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Attribute 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5721" y="4659366"/>
            <a:ext cx="883279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7347" y="9311988"/>
            <a:ext cx="136862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Co-op Bank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6136" y="1028700"/>
            <a:ext cx="6455558" cy="4622224"/>
          </a:xfrm>
          <a:custGeom>
            <a:avLst/>
            <a:gdLst/>
            <a:ahLst/>
            <a:cxnLst/>
            <a:rect l="l" t="t" r="r" b="b"/>
            <a:pathLst>
              <a:path w="6455558" h="4622224">
                <a:moveTo>
                  <a:pt x="0" y="0"/>
                </a:moveTo>
                <a:lnTo>
                  <a:pt x="6455557" y="0"/>
                </a:lnTo>
                <a:lnTo>
                  <a:pt x="6455557" y="4622224"/>
                </a:lnTo>
                <a:lnTo>
                  <a:pt x="0" y="4622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01593" y="671286"/>
            <a:ext cx="8956309" cy="6412779"/>
          </a:xfrm>
          <a:custGeom>
            <a:avLst/>
            <a:gdLst/>
            <a:ahLst/>
            <a:cxnLst/>
            <a:rect l="l" t="t" r="r" b="b"/>
            <a:pathLst>
              <a:path w="8956309" h="6412779">
                <a:moveTo>
                  <a:pt x="0" y="0"/>
                </a:moveTo>
                <a:lnTo>
                  <a:pt x="8956310" y="0"/>
                </a:lnTo>
                <a:lnTo>
                  <a:pt x="8956310" y="6412779"/>
                </a:lnTo>
                <a:lnTo>
                  <a:pt x="0" y="6412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6008352"/>
            <a:ext cx="294677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Roads with constraints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9748" y="7581901"/>
            <a:ext cx="864852" cy="33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5596" y="28711"/>
            <a:ext cx="8530803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Yelahanka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735" y="816111"/>
            <a:ext cx="17368476" cy="927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3 (Raster + Vector):</a:t>
            </a:r>
          </a:p>
          <a:p>
            <a:pPr algn="l">
              <a:lnSpc>
                <a:spcPts val="4900"/>
              </a:lnSpc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Identify zones suitable for prolonged agriculture with low NO₂ levels and favorable cool temperatures.</a:t>
            </a:r>
          </a:p>
          <a:p>
            <a:pPr algn="l">
              <a:lnSpc>
                <a:spcPts val="4900"/>
              </a:lnSpc>
            </a:pPr>
            <a:r>
              <a:rPr lang="en-US" sz="35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</a:t>
            </a: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Reclassify Rasters:</a:t>
            </a:r>
          </a:p>
          <a:p>
            <a:pPr marL="1511301" lvl="2" indent="-503767" algn="l">
              <a:lnSpc>
                <a:spcPts val="4900"/>
              </a:lnSpc>
              <a:buFont typeface="Arial"/>
              <a:buChar char="⚬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NO₂: Low = 1 (suitable), Medium–High = 0</a:t>
            </a:r>
          </a:p>
          <a:p>
            <a:pPr marL="1511301" lvl="2" indent="-503767" algn="l">
              <a:lnSpc>
                <a:spcPts val="4900"/>
              </a:lnSpc>
              <a:buFont typeface="Arial"/>
              <a:buChar char="⚬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Temperature: Cool–Moderate = 1, High = 0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Overlay using Raster Calculator: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Reclass_NO2 * Reclass_Temp</a:t>
            </a:r>
          </a:p>
          <a:p>
            <a:pPr marL="1511301" lvl="2" indent="-503767" algn="l">
              <a:lnSpc>
                <a:spcPts val="4900"/>
              </a:lnSpc>
              <a:buFont typeface="Arial"/>
              <a:buChar char="⚬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Output 1 indicates optimal conditions(0.6*No2 + 0.4*Temp).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Mask with Land Vector Layer:</a:t>
            </a:r>
          </a:p>
          <a:p>
            <a:pPr marL="1511301" lvl="2" indent="-503767" algn="l">
              <a:lnSpc>
                <a:spcPts val="4900"/>
              </a:lnSpc>
              <a:buFont typeface="Arial"/>
              <a:buChar char="⚬"/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Use “Clip Raster by Mask Layer” to retain only land areas.</a:t>
            </a:r>
          </a:p>
          <a:p>
            <a:pPr algn="l">
              <a:lnSpc>
                <a:spcPts val="4900"/>
              </a:lnSpc>
            </a:pPr>
            <a:r>
              <a:rPr lang="en-US" sz="35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Result</a:t>
            </a: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4900"/>
              </a:lnSpc>
            </a:pPr>
            <a:r>
              <a:rPr lang="en-US" sz="35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Final output shows land parcels ideal for long-term agriculture under clean air and favorable temperature zones.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02379"/>
            <a:ext cx="4880550" cy="4428097"/>
          </a:xfrm>
          <a:custGeom>
            <a:avLst/>
            <a:gdLst/>
            <a:ahLst/>
            <a:cxnLst/>
            <a:rect l="l" t="t" r="r" b="b"/>
            <a:pathLst>
              <a:path w="4880550" h="4428097">
                <a:moveTo>
                  <a:pt x="0" y="0"/>
                </a:moveTo>
                <a:lnTo>
                  <a:pt x="4880550" y="0"/>
                </a:lnTo>
                <a:lnTo>
                  <a:pt x="4880550" y="4428097"/>
                </a:lnTo>
                <a:lnTo>
                  <a:pt x="0" y="4428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29626" y="133486"/>
            <a:ext cx="4681602" cy="4280843"/>
          </a:xfrm>
          <a:custGeom>
            <a:avLst/>
            <a:gdLst/>
            <a:ahLst/>
            <a:cxnLst/>
            <a:rect l="l" t="t" r="r" b="b"/>
            <a:pathLst>
              <a:path w="4681602" h="4280843">
                <a:moveTo>
                  <a:pt x="0" y="0"/>
                </a:moveTo>
                <a:lnTo>
                  <a:pt x="4681603" y="0"/>
                </a:lnTo>
                <a:lnTo>
                  <a:pt x="4681603" y="4280842"/>
                </a:lnTo>
                <a:lnTo>
                  <a:pt x="0" y="428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326487"/>
            <a:ext cx="4880550" cy="4132561"/>
          </a:xfrm>
          <a:custGeom>
            <a:avLst/>
            <a:gdLst/>
            <a:ahLst/>
            <a:cxnLst/>
            <a:rect l="l" t="t" r="r" b="b"/>
            <a:pathLst>
              <a:path w="4880550" h="4132561">
                <a:moveTo>
                  <a:pt x="0" y="0"/>
                </a:moveTo>
                <a:lnTo>
                  <a:pt x="4880550" y="0"/>
                </a:lnTo>
                <a:lnTo>
                  <a:pt x="4880550" y="4132561"/>
                </a:lnTo>
                <a:lnTo>
                  <a:pt x="0" y="413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00" b="-340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29626" y="5326487"/>
            <a:ext cx="4644603" cy="4114800"/>
          </a:xfrm>
          <a:custGeom>
            <a:avLst/>
            <a:gdLst/>
            <a:ahLst/>
            <a:cxnLst/>
            <a:rect l="l" t="t" r="r" b="b"/>
            <a:pathLst>
              <a:path w="4644603" h="4114800">
                <a:moveTo>
                  <a:pt x="0" y="0"/>
                </a:moveTo>
                <a:lnTo>
                  <a:pt x="4644603" y="0"/>
                </a:lnTo>
                <a:lnTo>
                  <a:pt x="4644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4964" y="4820285"/>
            <a:ext cx="1920836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Air Quality No2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46899" y="4558990"/>
            <a:ext cx="2731301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AirQuality</a:t>
            </a: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-Normalized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11514" y="9561407"/>
            <a:ext cx="1708086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Temperature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6686" y="9585949"/>
            <a:ext cx="3120114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Temperature-Normalized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70666" y="847707"/>
            <a:ext cx="4728462" cy="4295793"/>
          </a:xfrm>
          <a:custGeom>
            <a:avLst/>
            <a:gdLst/>
            <a:ahLst/>
            <a:cxnLst/>
            <a:rect l="l" t="t" r="r" b="b"/>
            <a:pathLst>
              <a:path w="4728462" h="4295793">
                <a:moveTo>
                  <a:pt x="0" y="0"/>
                </a:moveTo>
                <a:lnTo>
                  <a:pt x="4728463" y="0"/>
                </a:lnTo>
                <a:lnTo>
                  <a:pt x="4728463" y="4295793"/>
                </a:lnTo>
                <a:lnTo>
                  <a:pt x="0" y="429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877181"/>
            <a:ext cx="7713658" cy="4266319"/>
          </a:xfrm>
          <a:custGeom>
            <a:avLst/>
            <a:gdLst/>
            <a:ahLst/>
            <a:cxnLst/>
            <a:rect l="l" t="t" r="r" b="b"/>
            <a:pathLst>
              <a:path w="7713658" h="4266319">
                <a:moveTo>
                  <a:pt x="0" y="0"/>
                </a:moveTo>
                <a:lnTo>
                  <a:pt x="7713658" y="0"/>
                </a:lnTo>
                <a:lnTo>
                  <a:pt x="7713658" y="4266319"/>
                </a:lnTo>
                <a:lnTo>
                  <a:pt x="0" y="4266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"/>
                <a:ea typeface="Garet"/>
                <a:cs typeface="Garet"/>
                <a:sym typeface="Garet"/>
              </a:rPr>
              <a:t>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938" y="5466885"/>
            <a:ext cx="330591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Required - Raster with Land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22346" y="5324327"/>
            <a:ext cx="1646054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Layer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952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3284" y="333157"/>
            <a:ext cx="767816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6070" y="450917"/>
            <a:ext cx="1266066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GIS-Based Agricultural Decision Support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88" y="2191952"/>
            <a:ext cx="18159412" cy="772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urbanization and climate change are affecting agricultural productivity.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7F7F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Farmers need decision-making tools for selecting optimal plots and infrastructure planning.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7F7F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GIS offers spatial insights through multi-layered analysis.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7F7F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focuses on helping farmers in Yelahanka(North Bengaluru) and Sarjapur(South Bengaluru) identify the best land for thier specific needs.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8370" y="28711"/>
            <a:ext cx="7838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Sarjapur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187" y="971550"/>
            <a:ext cx="17368476" cy="851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1 (Raster + Vector)</a:t>
            </a: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Identify optimal plots for cotton cultivation using soil and environmental factors.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Filter by Soil Type</a:t>
            </a: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Select and export plots with black soil from the land parcel layer.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Raster Overlay</a:t>
            </a: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Use Slope, Elevation, and Temperature rasters.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Normalize each raster to a 0–1 scale.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Calculate Suitability (Raster Calculator):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Cotton Suitability = (0.3 × Slope_norm) + (0.2 × Elevation_norm) + (0.5 × Temp_norm)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Final Masking</a:t>
            </a: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Clip the Suitability Raster using the black soil vector layer.</a:t>
            </a:r>
          </a:p>
          <a:p>
            <a:pPr algn="l">
              <a:lnSpc>
                <a:spcPts val="4200"/>
              </a:lnSpc>
            </a:pPr>
            <a:r>
              <a:rPr lang="en-US" sz="30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Result</a:t>
            </a: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Output highlights suitable zones for cotton within black soil regions based on environmental parameters.</a:t>
            </a:r>
          </a:p>
          <a:p>
            <a:pPr algn="l">
              <a:lnSpc>
                <a:spcPts val="4200"/>
              </a:lnSpc>
            </a:pPr>
            <a:endParaRPr lang="en-US" sz="3000" b="1" i="1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62444" y="473966"/>
            <a:ext cx="4894099" cy="3537226"/>
          </a:xfrm>
          <a:custGeom>
            <a:avLst/>
            <a:gdLst/>
            <a:ahLst/>
            <a:cxnLst/>
            <a:rect l="l" t="t" r="r" b="b"/>
            <a:pathLst>
              <a:path w="4894099" h="3537226">
                <a:moveTo>
                  <a:pt x="0" y="0"/>
                </a:moveTo>
                <a:lnTo>
                  <a:pt x="4894098" y="0"/>
                </a:lnTo>
                <a:lnTo>
                  <a:pt x="4894098" y="3537226"/>
                </a:lnTo>
                <a:lnTo>
                  <a:pt x="0" y="353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6749" y="473966"/>
            <a:ext cx="4275695" cy="3522269"/>
          </a:xfrm>
          <a:custGeom>
            <a:avLst/>
            <a:gdLst/>
            <a:ahLst/>
            <a:cxnLst/>
            <a:rect l="l" t="t" r="r" b="b"/>
            <a:pathLst>
              <a:path w="4275695" h="3522269">
                <a:moveTo>
                  <a:pt x="0" y="0"/>
                </a:moveTo>
                <a:lnTo>
                  <a:pt x="4275695" y="0"/>
                </a:lnTo>
                <a:lnTo>
                  <a:pt x="4275695" y="3522268"/>
                </a:lnTo>
                <a:lnTo>
                  <a:pt x="0" y="352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47362" y="5360336"/>
            <a:ext cx="6261739" cy="3668839"/>
          </a:xfrm>
          <a:custGeom>
            <a:avLst/>
            <a:gdLst/>
            <a:ahLst/>
            <a:cxnLst/>
            <a:rect l="l" t="t" r="r" b="b"/>
            <a:pathLst>
              <a:path w="6261739" h="3668839">
                <a:moveTo>
                  <a:pt x="0" y="0"/>
                </a:moveTo>
                <a:lnTo>
                  <a:pt x="6261739" y="0"/>
                </a:lnTo>
                <a:lnTo>
                  <a:pt x="6261739" y="3668839"/>
                </a:lnTo>
                <a:lnTo>
                  <a:pt x="0" y="3668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65" r="-1171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80946" y="164721"/>
            <a:ext cx="7249363" cy="4195569"/>
          </a:xfrm>
          <a:custGeom>
            <a:avLst/>
            <a:gdLst/>
            <a:ahLst/>
            <a:cxnLst/>
            <a:rect l="l" t="t" r="r" b="b"/>
            <a:pathLst>
              <a:path w="7249363" h="4195569">
                <a:moveTo>
                  <a:pt x="0" y="0"/>
                </a:moveTo>
                <a:lnTo>
                  <a:pt x="7249364" y="0"/>
                </a:lnTo>
                <a:lnTo>
                  <a:pt x="7249364" y="4195568"/>
                </a:lnTo>
                <a:lnTo>
                  <a:pt x="0" y="419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1" y="5477127"/>
            <a:ext cx="6134508" cy="3552048"/>
          </a:xfrm>
          <a:custGeom>
            <a:avLst/>
            <a:gdLst/>
            <a:ahLst/>
            <a:cxnLst/>
            <a:rect l="l" t="t" r="r" b="b"/>
            <a:pathLst>
              <a:path w="6134508" h="3552048">
                <a:moveTo>
                  <a:pt x="0" y="0"/>
                </a:moveTo>
                <a:lnTo>
                  <a:pt x="6134508" y="0"/>
                </a:lnTo>
                <a:lnTo>
                  <a:pt x="6134508" y="3552048"/>
                </a:lnTo>
                <a:lnTo>
                  <a:pt x="0" y="3552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89333" y="5360336"/>
            <a:ext cx="3334419" cy="3668839"/>
          </a:xfrm>
          <a:custGeom>
            <a:avLst/>
            <a:gdLst/>
            <a:ahLst/>
            <a:cxnLst/>
            <a:rect l="l" t="t" r="r" b="b"/>
            <a:pathLst>
              <a:path w="3334419" h="3668839">
                <a:moveTo>
                  <a:pt x="0" y="0"/>
                </a:moveTo>
                <a:lnTo>
                  <a:pt x="3334419" y="0"/>
                </a:lnTo>
                <a:lnTo>
                  <a:pt x="3334419" y="3668839"/>
                </a:lnTo>
                <a:lnTo>
                  <a:pt x="0" y="3668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40" r="-2627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00257" y="4071175"/>
            <a:ext cx="4442139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Cotton_Suitability_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23256" y="9406810"/>
            <a:ext cx="796474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output with the suitability index overlayed over black soil land plots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16127" y="4404550"/>
            <a:ext cx="273680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available Land Plots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32157" y="9430940"/>
            <a:ext cx="295029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Plots with only Black Soil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443" y="107571"/>
            <a:ext cx="580527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8370" y="28711"/>
            <a:ext cx="7838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Sarjapur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187" y="1511889"/>
            <a:ext cx="17368476" cy="813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2 (Vector)</a:t>
            </a: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4620"/>
              </a:lnSpc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Find ideal locations for farmer housing based on proximity to amenities and avoidance of unsuitable areas.</a:t>
            </a:r>
          </a:p>
          <a:p>
            <a:pPr algn="l">
              <a:lnSpc>
                <a:spcPts val="4620"/>
              </a:lnSpc>
            </a:pPr>
            <a:r>
              <a:rPr lang="en-US" sz="33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Method: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Buffer 200m around:</a:t>
            </a:r>
          </a:p>
          <a:p>
            <a:pPr marL="1424943" lvl="2" indent="-474981" algn="l">
              <a:lnSpc>
                <a:spcPts val="4620"/>
              </a:lnSpc>
              <a:buFont typeface="Arial"/>
              <a:buChar char="⚬"/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Negative features: Residential areas, dumps, water bodies → Union → Negative Zone</a:t>
            </a:r>
          </a:p>
          <a:p>
            <a:pPr marL="1424943" lvl="2" indent="-474981" algn="l">
              <a:lnSpc>
                <a:spcPts val="4620"/>
              </a:lnSpc>
              <a:buFont typeface="Arial"/>
              <a:buChar char="⚬"/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Positive features: Roads, hospitals, land plots, markets → Union → Positive Zone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Final Output</a:t>
            </a: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Suitable Area = Positive Zone - Negative Zone</a:t>
            </a:r>
          </a:p>
          <a:p>
            <a:pPr algn="l">
              <a:lnSpc>
                <a:spcPts val="4620"/>
              </a:lnSpc>
            </a:pPr>
            <a:r>
              <a:rPr lang="en-US" sz="33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Result</a:t>
            </a: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4620"/>
              </a:lnSpc>
            </a:pPr>
            <a:r>
              <a:rPr lang="en-US" sz="33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Optimally located housing zones with access to amenities and minimal risks.</a:t>
            </a:r>
          </a:p>
          <a:p>
            <a:pPr algn="l">
              <a:lnSpc>
                <a:spcPts val="4760"/>
              </a:lnSpc>
            </a:pPr>
            <a:endParaRPr lang="en-US" sz="3300" b="1" i="1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06964" y="429834"/>
            <a:ext cx="5341999" cy="3719429"/>
          </a:xfrm>
          <a:custGeom>
            <a:avLst/>
            <a:gdLst/>
            <a:ahLst/>
            <a:cxnLst/>
            <a:rect l="l" t="t" r="r" b="b"/>
            <a:pathLst>
              <a:path w="5341999" h="3719429">
                <a:moveTo>
                  <a:pt x="0" y="0"/>
                </a:moveTo>
                <a:lnTo>
                  <a:pt x="5342000" y="0"/>
                </a:lnTo>
                <a:lnTo>
                  <a:pt x="5342000" y="3719429"/>
                </a:lnTo>
                <a:lnTo>
                  <a:pt x="0" y="3719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39765" y="307197"/>
            <a:ext cx="6089524" cy="3964703"/>
          </a:xfrm>
          <a:custGeom>
            <a:avLst/>
            <a:gdLst/>
            <a:ahLst/>
            <a:cxnLst/>
            <a:rect l="l" t="t" r="r" b="b"/>
            <a:pathLst>
              <a:path w="6089524" h="3964703">
                <a:moveTo>
                  <a:pt x="0" y="0"/>
                </a:moveTo>
                <a:lnTo>
                  <a:pt x="6089524" y="0"/>
                </a:lnTo>
                <a:lnTo>
                  <a:pt x="6089524" y="3964703"/>
                </a:lnTo>
                <a:lnTo>
                  <a:pt x="0" y="3964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43105" y="5032263"/>
            <a:ext cx="5986886" cy="4226037"/>
          </a:xfrm>
          <a:custGeom>
            <a:avLst/>
            <a:gdLst/>
            <a:ahLst/>
            <a:cxnLst/>
            <a:rect l="l" t="t" r="r" b="b"/>
            <a:pathLst>
              <a:path w="5986886" h="4226037">
                <a:moveTo>
                  <a:pt x="0" y="0"/>
                </a:moveTo>
                <a:lnTo>
                  <a:pt x="5986886" y="0"/>
                </a:lnTo>
                <a:lnTo>
                  <a:pt x="5986886" y="4226037"/>
                </a:lnTo>
                <a:lnTo>
                  <a:pt x="0" y="422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06964" y="5407723"/>
            <a:ext cx="5940420" cy="3850577"/>
          </a:xfrm>
          <a:custGeom>
            <a:avLst/>
            <a:gdLst/>
            <a:ahLst/>
            <a:cxnLst/>
            <a:rect l="l" t="t" r="r" b="b"/>
            <a:pathLst>
              <a:path w="5940420" h="3850577">
                <a:moveTo>
                  <a:pt x="0" y="0"/>
                </a:moveTo>
                <a:lnTo>
                  <a:pt x="5940420" y="0"/>
                </a:lnTo>
                <a:lnTo>
                  <a:pt x="5940420" y="3850577"/>
                </a:lnTo>
                <a:lnTo>
                  <a:pt x="0" y="3850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56894" y="4547107"/>
            <a:ext cx="44421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Positive Buffer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1293" y="9476762"/>
            <a:ext cx="267176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Both Layers Overlayed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6881" y="4404550"/>
            <a:ext cx="18552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Negative Buffer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40510" y="9619319"/>
            <a:ext cx="188803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difference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633" y="107571"/>
            <a:ext cx="599077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8370" y="28711"/>
            <a:ext cx="7838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Sarjapur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187" y="1511889"/>
            <a:ext cx="17368476" cy="892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3 (Vector)</a:t>
            </a: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Identify land plots with best road access for efficient produce transportation.</a:t>
            </a:r>
          </a:p>
          <a:p>
            <a:pPr algn="l">
              <a:lnSpc>
                <a:spcPts val="5040"/>
              </a:lnSpc>
            </a:pPr>
            <a:r>
              <a:rPr lang="en-US" sz="36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</a:t>
            </a: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Buffer 200m around: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Road network → Road_Buffer</a:t>
            </a:r>
          </a:p>
          <a:p>
            <a:pPr algn="l">
              <a:lnSpc>
                <a:spcPts val="5040"/>
              </a:lnSpc>
            </a:pPr>
            <a:r>
              <a:rPr lang="en-US" sz="36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Select by location</a:t>
            </a: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From Land_Plots that intersect Road_Buffer → Selected_Plots</a:t>
            </a:r>
          </a:p>
          <a:p>
            <a:pPr algn="l">
              <a:lnSpc>
                <a:spcPts val="5040"/>
              </a:lnSpc>
            </a:pPr>
            <a:r>
              <a:rPr lang="en-US" sz="36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Final Output</a:t>
            </a: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Selected_Plots within 200m of roads</a:t>
            </a:r>
          </a:p>
          <a:p>
            <a:pPr algn="l">
              <a:lnSpc>
                <a:spcPts val="5040"/>
              </a:lnSpc>
            </a:pPr>
            <a:r>
              <a:rPr lang="en-US" sz="36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Result</a:t>
            </a: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40"/>
              </a:lnSpc>
            </a:pPr>
            <a:r>
              <a:rPr lang="en-US" sz="3600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Land plots with optimal transport connectivity for agricultural produce.</a:t>
            </a:r>
          </a:p>
          <a:p>
            <a:pPr algn="l">
              <a:lnSpc>
                <a:spcPts val="5179"/>
              </a:lnSpc>
            </a:pPr>
            <a:endParaRPr lang="en-US" sz="3600" b="1" i="1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3801" y="1353641"/>
            <a:ext cx="7732861" cy="4906585"/>
          </a:xfrm>
          <a:custGeom>
            <a:avLst/>
            <a:gdLst/>
            <a:ahLst/>
            <a:cxnLst/>
            <a:rect l="l" t="t" r="r" b="b"/>
            <a:pathLst>
              <a:path w="7732861" h="4906585">
                <a:moveTo>
                  <a:pt x="0" y="0"/>
                </a:moveTo>
                <a:lnTo>
                  <a:pt x="7732862" y="0"/>
                </a:lnTo>
                <a:lnTo>
                  <a:pt x="7732862" y="4906585"/>
                </a:lnTo>
                <a:lnTo>
                  <a:pt x="0" y="490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22614" y="1197944"/>
            <a:ext cx="7157591" cy="5408509"/>
          </a:xfrm>
          <a:custGeom>
            <a:avLst/>
            <a:gdLst/>
            <a:ahLst/>
            <a:cxnLst/>
            <a:rect l="l" t="t" r="r" b="b"/>
            <a:pathLst>
              <a:path w="7157591" h="5408509">
                <a:moveTo>
                  <a:pt x="0" y="0"/>
                </a:moveTo>
                <a:lnTo>
                  <a:pt x="7157591" y="0"/>
                </a:lnTo>
                <a:lnTo>
                  <a:pt x="7157591" y="5408509"/>
                </a:lnTo>
                <a:lnTo>
                  <a:pt x="0" y="540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19162" y="6792386"/>
            <a:ext cx="44421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Road Buffer and Plots Layer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3004" y="6934944"/>
            <a:ext cx="817795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494" y="107571"/>
            <a:ext cx="655706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"/>
                <a:ea typeface="Garet"/>
                <a:cs typeface="Garet"/>
                <a:sym typeface="Garet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8370" y="28711"/>
            <a:ext cx="7838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Queries &amp; Logic: Sarjapur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4332" y="971550"/>
            <a:ext cx="18259425" cy="962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3625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Query 4(Vector)</a:t>
            </a: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Identify the shortest paths from all land plots to every market.</a:t>
            </a:r>
          </a:p>
          <a:p>
            <a:pPr algn="l">
              <a:lnSpc>
                <a:spcPts val="5075"/>
              </a:lnSpc>
            </a:pPr>
            <a:r>
              <a:rPr lang="en-US" sz="3625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Method</a:t>
            </a: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Reduce the polygon plot layer to it’s centroid point layer for network analysis: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Land_Plot(Polygon) → Land_Plot_Centroids(Point)</a:t>
            </a:r>
          </a:p>
          <a:p>
            <a:pPr algn="l">
              <a:lnSpc>
                <a:spcPts val="5075"/>
              </a:lnSpc>
            </a:pPr>
            <a:r>
              <a:rPr lang="en-US" sz="3625" b="1" u="sng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Analysis</a:t>
            </a: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Found the shortest path to each market from individual centroid points, Using Shortest Path(point to layer) network analysis tool.</a:t>
            </a:r>
          </a:p>
          <a:p>
            <a:pPr algn="l">
              <a:lnSpc>
                <a:spcPts val="5075"/>
              </a:lnSpc>
            </a:pPr>
            <a:r>
              <a:rPr lang="en-US" sz="3625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Final Output</a:t>
            </a: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Merge all the obtained intermediate vector layer for each source point.</a:t>
            </a:r>
          </a:p>
          <a:p>
            <a:pPr algn="l">
              <a:lnSpc>
                <a:spcPts val="5075"/>
              </a:lnSpc>
            </a:pPr>
            <a:r>
              <a:rPr lang="en-US" sz="3625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Result</a:t>
            </a: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:</a:t>
            </a:r>
          </a:p>
          <a:p>
            <a:pPr algn="l">
              <a:lnSpc>
                <a:spcPts val="5075"/>
              </a:lnSpc>
            </a:pPr>
            <a:r>
              <a:rPr lang="en-US" sz="3625" b="1" i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A vector layer with the shortest paths laid out from each land point to every market point.</a:t>
            </a:r>
          </a:p>
          <a:p>
            <a:pPr algn="l">
              <a:lnSpc>
                <a:spcPts val="5216"/>
              </a:lnSpc>
            </a:pPr>
            <a:endParaRPr lang="en-US" sz="3625" b="1" i="1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02884" y="429834"/>
            <a:ext cx="5489669" cy="3588871"/>
          </a:xfrm>
          <a:custGeom>
            <a:avLst/>
            <a:gdLst/>
            <a:ahLst/>
            <a:cxnLst/>
            <a:rect l="l" t="t" r="r" b="b"/>
            <a:pathLst>
              <a:path w="5489669" h="3588871">
                <a:moveTo>
                  <a:pt x="0" y="0"/>
                </a:moveTo>
                <a:lnTo>
                  <a:pt x="5489669" y="0"/>
                </a:lnTo>
                <a:lnTo>
                  <a:pt x="5489669" y="3588871"/>
                </a:lnTo>
                <a:lnTo>
                  <a:pt x="0" y="3588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28366" y="519426"/>
            <a:ext cx="5465765" cy="3806285"/>
          </a:xfrm>
          <a:custGeom>
            <a:avLst/>
            <a:gdLst/>
            <a:ahLst/>
            <a:cxnLst/>
            <a:rect l="l" t="t" r="r" b="b"/>
            <a:pathLst>
              <a:path w="5465765" h="3806285">
                <a:moveTo>
                  <a:pt x="0" y="0"/>
                </a:moveTo>
                <a:lnTo>
                  <a:pt x="5465765" y="0"/>
                </a:lnTo>
                <a:lnTo>
                  <a:pt x="5465765" y="3806284"/>
                </a:lnTo>
                <a:lnTo>
                  <a:pt x="0" y="3806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90" b="-699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2015" y="5000942"/>
            <a:ext cx="6691407" cy="4332686"/>
          </a:xfrm>
          <a:custGeom>
            <a:avLst/>
            <a:gdLst/>
            <a:ahLst/>
            <a:cxnLst/>
            <a:rect l="l" t="t" r="r" b="b"/>
            <a:pathLst>
              <a:path w="6691407" h="4332686">
                <a:moveTo>
                  <a:pt x="0" y="0"/>
                </a:moveTo>
                <a:lnTo>
                  <a:pt x="6691407" y="0"/>
                </a:lnTo>
                <a:lnTo>
                  <a:pt x="6691407" y="4332687"/>
                </a:lnTo>
                <a:lnTo>
                  <a:pt x="0" y="4332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16722" y="5000942"/>
            <a:ext cx="5889052" cy="4119324"/>
          </a:xfrm>
          <a:custGeom>
            <a:avLst/>
            <a:gdLst/>
            <a:ahLst/>
            <a:cxnLst/>
            <a:rect l="l" t="t" r="r" b="b"/>
            <a:pathLst>
              <a:path w="5889052" h="4119324">
                <a:moveTo>
                  <a:pt x="0" y="0"/>
                </a:moveTo>
                <a:lnTo>
                  <a:pt x="5889053" y="0"/>
                </a:lnTo>
                <a:lnTo>
                  <a:pt x="5889053" y="4119325"/>
                </a:lnTo>
                <a:lnTo>
                  <a:pt x="0" y="411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014" y="107571"/>
            <a:ext cx="686186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9649" y="4287610"/>
            <a:ext cx="33961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Land Plots and it’s centroids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4691" y="4430168"/>
            <a:ext cx="659828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Performing Network analysis on each point individually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6922" y="9368269"/>
            <a:ext cx="548290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 layer from one source plot point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20653" y="9368269"/>
            <a:ext cx="227504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Merged Final Layer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5315" y="28711"/>
            <a:ext cx="5447085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Market Research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187" y="1511889"/>
            <a:ext cx="17368476" cy="828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Market Research</a:t>
            </a:r>
          </a:p>
          <a:p>
            <a:pPr algn="l">
              <a:lnSpc>
                <a:spcPts val="5040"/>
              </a:lnSpc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6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Target Users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Smallholder farmers (rural &amp; semi-urban India)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Agricultural officers &amp; planners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NGOs in rural development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Agri-tech startups &amp; researchers</a:t>
            </a:r>
          </a:p>
          <a:p>
            <a:pPr algn="l">
              <a:lnSpc>
                <a:spcPts val="5040"/>
              </a:lnSpc>
            </a:pPr>
            <a:endParaRPr lang="en-US" sz="3600" b="1" i="1" dirty="0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  <a:p>
            <a:pPr algn="l">
              <a:lnSpc>
                <a:spcPts val="5040"/>
              </a:lnSpc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600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Key Problems Identified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No easy tools for identifying suitable </a:t>
            </a:r>
            <a:r>
              <a:rPr lang="en-US" sz="3600" b="1" i="1" dirty="0" err="1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agri</a:t>
            </a: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-land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Difficulty accessing info on proximity to markets, hospitals, water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Data is fragmented and outdated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Lack of digital support for crop planning</a:t>
            </a:r>
          </a:p>
          <a:p>
            <a:pPr algn="l">
              <a:lnSpc>
                <a:spcPts val="5179"/>
              </a:lnSpc>
            </a:pPr>
            <a:endParaRPr lang="en-US" sz="3600" b="1" i="1" dirty="0">
              <a:solidFill>
                <a:srgbClr val="F7F7F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1844006"/>
          <a:ext cx="15772549" cy="7184609"/>
        </p:xfrm>
        <a:graphic>
          <a:graphicData uri="http://schemas.openxmlformats.org/drawingml/2006/table">
            <a:tbl>
              <a:tblPr/>
              <a:tblGrid>
                <a:gridCol w="4165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0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801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801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AgriStack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Govt. agri-database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Limited Access, still evolving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28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Bhuvan Geoportal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Land use satellite maps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Lacks crop-specific/local 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28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farmonaut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Crop health via remote sensing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Doesn’t suggest land/crop suitability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28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Google Earth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Advanced spatial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Requires Programming Know-How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26809" y="66811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5315" y="28711"/>
            <a:ext cx="5370885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Market Research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6064" y="287849"/>
            <a:ext cx="767816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2278" y="405609"/>
            <a:ext cx="86178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Problem Statement &amp; Goals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6064" y="1777365"/>
            <a:ext cx="17453217" cy="748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Problem:</a:t>
            </a:r>
            <a:r>
              <a:rPr lang="en-US" sz="3700" b="1" u="sng">
                <a:solidFill>
                  <a:srgbClr val="F7F7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Farmers lack spatial tools to evaluate plot suitability and other parameters for decision making.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b="1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Objectives:</a:t>
            </a:r>
          </a:p>
          <a:p>
            <a:pPr marL="755652" lvl="1" indent="-377826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suitable plots for cultivation based on environmental and soil conditions.</a:t>
            </a:r>
          </a:p>
          <a:p>
            <a:pPr marL="755652" lvl="1" indent="-377826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 shortest access routes from plots to other amenities using road network analysis.</a:t>
            </a:r>
          </a:p>
          <a:p>
            <a:pPr marL="755652" lvl="1" indent="-377826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a methodology that is replicable and scalable for various other crops and parameters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b="1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5982155"/>
            <a:ext cx="18288000" cy="4412675"/>
            <a:chOff x="0" y="0"/>
            <a:chExt cx="1667432" cy="391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7432" cy="391012"/>
            </a:xfrm>
            <a:custGeom>
              <a:avLst/>
              <a:gdLst/>
              <a:ahLst/>
              <a:cxnLst/>
              <a:rect l="l" t="t" r="r" b="b"/>
              <a:pathLst>
                <a:path w="1667432" h="391012">
                  <a:moveTo>
                    <a:pt x="0" y="0"/>
                  </a:moveTo>
                  <a:lnTo>
                    <a:pt x="1667432" y="0"/>
                  </a:lnTo>
                  <a:lnTo>
                    <a:pt x="1667432" y="391012"/>
                  </a:lnTo>
                  <a:lnTo>
                    <a:pt x="0" y="391012"/>
                  </a:lnTo>
                  <a:close/>
                </a:path>
              </a:pathLst>
            </a:custGeom>
            <a:blipFill>
              <a:blip r:embed="rId3"/>
              <a:stretch>
                <a:fillRect t="-92146" b="-921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181600" y="3361502"/>
            <a:ext cx="8315842" cy="1886685"/>
            <a:chOff x="0" y="0"/>
            <a:chExt cx="2472317" cy="560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317" cy="560915"/>
            </a:xfrm>
            <a:custGeom>
              <a:avLst/>
              <a:gdLst/>
              <a:ahLst/>
              <a:cxnLst/>
              <a:rect l="l" t="t" r="r" b="b"/>
              <a:pathLst>
                <a:path w="2472317" h="560915">
                  <a:moveTo>
                    <a:pt x="0" y="0"/>
                  </a:moveTo>
                  <a:lnTo>
                    <a:pt x="2472317" y="0"/>
                  </a:lnTo>
                  <a:lnTo>
                    <a:pt x="2472317" y="560915"/>
                  </a:lnTo>
                  <a:lnTo>
                    <a:pt x="0" y="56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2317" cy="599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91273" y="3676246"/>
            <a:ext cx="9253880" cy="157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056" y="269681"/>
            <a:ext cx="63314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809" y="-28711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6809" y="66811"/>
            <a:ext cx="767816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7184" y="28711"/>
            <a:ext cx="11523216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Study Area: Yelahanka and Sarjapur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09" y="825636"/>
            <a:ext cx="17977233" cy="939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Yelahanka: 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rapidly developing peri-urban region in North Bangalore, known for a mix of residential zones, agricultural activity, and expanding infrastructure.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Sarjapur: 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peri-urban region with diverse terrain, road networks, and active agriculture.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Datasets Used</a:t>
            </a:r>
            <a:r>
              <a:rPr lang="en-US" sz="35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734051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Satellite Imagery</a:t>
            </a:r>
          </a:p>
          <a:p>
            <a:pPr marL="734051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Temperature, Elevation, Slope, Air Quality(raster)</a:t>
            </a:r>
          </a:p>
          <a:p>
            <a:pPr marL="734051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Land Plots, Forest, Waste Dumping Land, Water Bodies, Residential Complex(polygon)</a:t>
            </a:r>
          </a:p>
          <a:p>
            <a:pPr marL="734051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Access, Farmer Education center, </a:t>
            </a:r>
            <a:r>
              <a:rPr lang="en-US" sz="3399" b="1" dirty="0" err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AgroHub</a:t>
            </a: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Industries, Co-op Banks, Hospitals(point)</a:t>
            </a:r>
          </a:p>
          <a:p>
            <a:pPr marL="734051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Roads (line)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86566" y="402386"/>
            <a:ext cx="12514868" cy="8843483"/>
          </a:xfrm>
          <a:custGeom>
            <a:avLst/>
            <a:gdLst/>
            <a:ahLst/>
            <a:cxnLst/>
            <a:rect l="l" t="t" r="r" b="b"/>
            <a:pathLst>
              <a:path w="12514868" h="8843483">
                <a:moveTo>
                  <a:pt x="0" y="0"/>
                </a:moveTo>
                <a:lnTo>
                  <a:pt x="12514868" y="0"/>
                </a:lnTo>
                <a:lnTo>
                  <a:pt x="12514868" y="8843482"/>
                </a:lnTo>
                <a:lnTo>
                  <a:pt x="0" y="884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7991" y="9530663"/>
            <a:ext cx="12514868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YELAHANKA(NORTH BENGALURU)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597519" y="133486"/>
            <a:ext cx="12559744" cy="9196367"/>
          </a:xfrm>
          <a:custGeom>
            <a:avLst/>
            <a:gdLst/>
            <a:ahLst/>
            <a:cxnLst/>
            <a:rect l="l" t="t" r="r" b="b"/>
            <a:pathLst>
              <a:path w="12559744" h="9196367">
                <a:moveTo>
                  <a:pt x="0" y="0"/>
                </a:moveTo>
                <a:lnTo>
                  <a:pt x="12559745" y="0"/>
                </a:lnTo>
                <a:lnTo>
                  <a:pt x="12559745" y="9196367"/>
                </a:lnTo>
                <a:lnTo>
                  <a:pt x="0" y="9196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0768" y="9532078"/>
            <a:ext cx="7650831" cy="61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SARJAPUR(SOUTH BENGALURU)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575" y="2511941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5284" y="1892215"/>
            <a:ext cx="4641151" cy="1239452"/>
            <a:chOff x="0" y="0"/>
            <a:chExt cx="1222361" cy="3264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Collection &amp; Preprocessing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89749" y="28711"/>
            <a:ext cx="57753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Workflow Diagram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55284" y="4509806"/>
            <a:ext cx="4641151" cy="1239452"/>
            <a:chOff x="0" y="0"/>
            <a:chExt cx="1222361" cy="3264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Vector-Based Filtering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5284" y="7472191"/>
            <a:ext cx="4641151" cy="1239452"/>
            <a:chOff x="0" y="0"/>
            <a:chExt cx="1222361" cy="326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Raster Preparation &amp; Normalization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44215" y="7472191"/>
            <a:ext cx="4641151" cy="1239452"/>
            <a:chOff x="0" y="0"/>
            <a:chExt cx="1222361" cy="3264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Vector and Raster Analysis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44215" y="4519331"/>
            <a:ext cx="4641151" cy="1239452"/>
            <a:chOff x="0" y="0"/>
            <a:chExt cx="1222361" cy="3264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Proximity &amp; Accessibility Analysis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25187" y="1729617"/>
            <a:ext cx="4641151" cy="1239452"/>
            <a:chOff x="0" y="0"/>
            <a:chExt cx="1222361" cy="3264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2361" cy="326440"/>
            </a:xfrm>
            <a:custGeom>
              <a:avLst/>
              <a:gdLst/>
              <a:ahLst/>
              <a:cxnLst/>
              <a:rect l="l" t="t" r="r" b="b"/>
              <a:pathLst>
                <a:path w="1222361" h="326440">
                  <a:moveTo>
                    <a:pt x="85073" y="0"/>
                  </a:moveTo>
                  <a:lnTo>
                    <a:pt x="1137288" y="0"/>
                  </a:lnTo>
                  <a:cubicBezTo>
                    <a:pt x="1159850" y="0"/>
                    <a:pt x="1181489" y="8963"/>
                    <a:pt x="1197443" y="24917"/>
                  </a:cubicBezTo>
                  <a:cubicBezTo>
                    <a:pt x="1213398" y="40872"/>
                    <a:pt x="1222361" y="62510"/>
                    <a:pt x="1222361" y="85073"/>
                  </a:cubicBezTo>
                  <a:lnTo>
                    <a:pt x="1222361" y="241367"/>
                  </a:lnTo>
                  <a:cubicBezTo>
                    <a:pt x="1222361" y="263930"/>
                    <a:pt x="1213398" y="285568"/>
                    <a:pt x="1197443" y="301523"/>
                  </a:cubicBezTo>
                  <a:cubicBezTo>
                    <a:pt x="1181489" y="317477"/>
                    <a:pt x="1159850" y="326440"/>
                    <a:pt x="1137288" y="326440"/>
                  </a:cubicBezTo>
                  <a:lnTo>
                    <a:pt x="85073" y="326440"/>
                  </a:lnTo>
                  <a:cubicBezTo>
                    <a:pt x="62510" y="326440"/>
                    <a:pt x="40872" y="317477"/>
                    <a:pt x="24917" y="301523"/>
                  </a:cubicBezTo>
                  <a:cubicBezTo>
                    <a:pt x="8963" y="285568"/>
                    <a:pt x="0" y="263930"/>
                    <a:pt x="0" y="241367"/>
                  </a:cubicBezTo>
                  <a:lnTo>
                    <a:pt x="0" y="85073"/>
                  </a:lnTo>
                  <a:cubicBezTo>
                    <a:pt x="0" y="62510"/>
                    <a:pt x="8963" y="40872"/>
                    <a:pt x="24917" y="24917"/>
                  </a:cubicBezTo>
                  <a:cubicBezTo>
                    <a:pt x="40872" y="8963"/>
                    <a:pt x="62510" y="0"/>
                    <a:pt x="85073" y="0"/>
                  </a:cubicBezTo>
                  <a:close/>
                </a:path>
              </a:pathLst>
            </a:custGeom>
            <a:solidFill>
              <a:srgbClr val="F7F7F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222361" cy="383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 Visualization &amp; Map Output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3975860" y="3150718"/>
            <a:ext cx="0" cy="13590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8"/>
          <p:cNvSpPr/>
          <p:nvPr/>
        </p:nvSpPr>
        <p:spPr>
          <a:xfrm flipH="1">
            <a:off x="3975860" y="5749259"/>
            <a:ext cx="19050" cy="17229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>
            <a:off x="6296500" y="8082392"/>
            <a:ext cx="644771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V="1">
            <a:off x="15064790" y="5768309"/>
            <a:ext cx="0" cy="17038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H="1" flipV="1">
            <a:off x="15045763" y="2969069"/>
            <a:ext cx="19027" cy="1550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74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5870" y="28711"/>
            <a:ext cx="9743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Data Acquisition &amp; Preparation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0857" y="1169992"/>
            <a:ext cx="17226287" cy="824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endParaRPr dirty="0"/>
          </a:p>
          <a:p>
            <a:pPr algn="l">
              <a:lnSpc>
                <a:spcPts val="4716"/>
              </a:lnSpc>
            </a:pPr>
            <a:endParaRPr dirty="0"/>
          </a:p>
          <a:p>
            <a:pPr algn="l">
              <a:lnSpc>
                <a:spcPts val="4716"/>
              </a:lnSpc>
            </a:pPr>
            <a:endParaRPr dirty="0"/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Data Sources:</a:t>
            </a: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Vector layers were digitized using satellite imagery from Bhuvan manually</a:t>
            </a:r>
          </a:p>
          <a:p>
            <a:pPr algn="l">
              <a:lnSpc>
                <a:spcPts val="4716"/>
              </a:lnSpc>
            </a:pPr>
            <a:endParaRPr lang="en-US" sz="3369" b="1" dirty="0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Attribute Enhancement</a:t>
            </a: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Soil Type was manually added to attribute Table.</a:t>
            </a:r>
          </a:p>
          <a:p>
            <a:pPr algn="l">
              <a:lnSpc>
                <a:spcPts val="4716"/>
              </a:lnSpc>
            </a:pPr>
            <a:endParaRPr lang="en-US" sz="3369" b="1" dirty="0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i="1" u="sng" dirty="0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Layers Used &amp; Purpose</a:t>
            </a: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dirty="0" err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Agro</a:t>
            </a: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Hub Industry (point): Agricultural processing and support</a:t>
            </a: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Residential Complex (polygon): Avoid urban-agriculture conflict</a:t>
            </a: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Hospitals (point): Emergency access planning</a:t>
            </a:r>
          </a:p>
          <a:p>
            <a:pPr marL="727425" lvl="1" indent="-363713" algn="l">
              <a:lnSpc>
                <a:spcPts val="4716"/>
              </a:lnSpc>
              <a:buFont typeface="Arial"/>
              <a:buChar char="•"/>
            </a:pPr>
            <a:r>
              <a:rPr lang="en-US" sz="3369" b="1" dirty="0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Forest (polygon): Avoid restricted/sensitive zones</a:t>
            </a:r>
          </a:p>
          <a:p>
            <a:pPr algn="l">
              <a:lnSpc>
                <a:spcPts val="4716"/>
              </a:lnSpc>
              <a:spcBef>
                <a:spcPct val="0"/>
              </a:spcBef>
            </a:pPr>
            <a:endParaRPr lang="en-US" sz="3369" b="1" dirty="0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0856" y="1862318"/>
            <a:ext cx="1722628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i="1" u="sng" dirty="0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How are Vector Layers Obtained?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09" y="66811"/>
            <a:ext cx="767816" cy="60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7F7F0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5870" y="28711"/>
            <a:ext cx="97431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 u="sng">
                <a:solidFill>
                  <a:srgbClr val="F7F7F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Data Acquisition &amp; Preparation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04607"/>
            <a:ext cx="1623060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i="1" u="sng">
                <a:solidFill>
                  <a:srgbClr val="F7F7F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Layers Used &amp; Purpose</a:t>
            </a: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F7F7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Water Bodies (polygon): Assess irrigation potential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(point): Access to agri-supply chains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Waste Dumping Land (polygon): Excluded from analysis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Land Parcels (polygon): Base layer for suitability checks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Cooperative Banks (point): Access to financial services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Roads (line): Connectivity and routing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F7F7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Farming Education Centers (point): Farmer knowledge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1495</Words>
  <Application>Microsoft Office PowerPoint</Application>
  <PresentationFormat>Custom</PresentationFormat>
  <Paragraphs>258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Garet</vt:lpstr>
      <vt:lpstr>Montserrat Bold Italics</vt:lpstr>
      <vt:lpstr>Calibri</vt:lpstr>
      <vt:lpstr>Canva Sans Bold Italics</vt:lpstr>
      <vt:lpstr>Codec Pro Bold</vt:lpstr>
      <vt:lpstr>Arimo Bold</vt:lpstr>
      <vt:lpstr>Canva Sans Bold</vt:lpstr>
      <vt:lpstr>Garet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GEOTA Presentation</dc:title>
  <dc:creator>kache nivas</dc:creator>
  <cp:lastModifiedBy>krishna kumar</cp:lastModifiedBy>
  <cp:revision>3</cp:revision>
  <dcterms:created xsi:type="dcterms:W3CDTF">2006-08-16T00:00:00Z</dcterms:created>
  <dcterms:modified xsi:type="dcterms:W3CDTF">2025-04-14T17:25:20Z</dcterms:modified>
  <dc:identifier>DAGj8tss3l4</dc:identifier>
</cp:coreProperties>
</file>